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Anaheim"/>
      <p:regular r:id="rId26"/>
    </p:embeddedFont>
    <p:embeddedFont>
      <p:font typeface="Bebas Neue"/>
      <p:regular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D6F2A2-DC9D-4ED1-BF72-97D2F1030B8B}">
  <a:tblStyle styleId="{64D6F2A2-DC9D-4ED1-BF72-97D2F1030B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Anahei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TSans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3b194f0039_5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3b194f0039_5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3b194f003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3b194f003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3b194f0039_5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3b194f0039_5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3b194f0039_5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3b194f0039_5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3b194f0039_5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3b194f0039_5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3b194f0039_5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23b194f0039_5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3b194f0039_5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3b194f0039_5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3b194f0039_5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3b194f0039_5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3b194f0039_5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3b194f0039_5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3b194f0039_5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3b194f0039_5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23b194f003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23b194f003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23b194f0039_5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23b194f0039_5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8" name="Google Shape;58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" name="Google Shape;60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1" name="Google Shape;61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9" name="Google Shape;89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" name="Google Shape;97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2" name="Google Shape;102;p14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" name="Google Shape;103;p14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4" name="Google Shape;104;p14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" name="Google Shape;105;p14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4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4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4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14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4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4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4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4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14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14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4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4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14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14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4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14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14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4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4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4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4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4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4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4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4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4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4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3" name="Google Shape;133;p14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14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14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14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14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" name="Google Shape;141;p14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15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8" name="Google Shape;148;p15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49" name="Google Shape;149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50" name="Google Shape;150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2" name="Google Shape;152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3" name="Google Shape;153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1" name="Google Shape;181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9" name="Google Shape;189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5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93" name="Google Shape;193;p1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94" name="Google Shape;194;p1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5" name="Google Shape;195;p1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96" name="Google Shape;196;p1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97" name="Google Shape;197;p1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1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1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1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1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1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3" name="Google Shape;203;p1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" name="Google Shape;204;p1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5" name="Google Shape;205;p1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6" name="Google Shape;206;p1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1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1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1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1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1" name="Google Shape;211;p1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2" name="Google Shape;212;p1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3" name="Google Shape;213;p1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4" name="Google Shape;214;p1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5" name="Google Shape;215;p1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6" name="Google Shape;216;p1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7" name="Google Shape;217;p1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8" name="Google Shape;218;p1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9" name="Google Shape;219;p1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0" name="Google Shape;220;p1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1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1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1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1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5" name="Google Shape;225;p1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3" name="Google Shape;233;p1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8" name="Google Shape;238;p1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39" name="Google Shape;239;p1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40" name="Google Shape;240;p1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17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17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17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7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4" name="Google Shape;254;p17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55" name="Google Shape;255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7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66" name="Google Shape;266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8" name="Google Shape;278;p18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79" name="Google Shape;279;p18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0" name="Google Shape;290;p19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91" name="Google Shape;291;p19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92" name="Google Shape;292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3" name="Google Shape;293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4" name="Google Shape;294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5" name="Google Shape;295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6" name="Google Shape;296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3" name="Google Shape;323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4" name="Google Shape;324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2" name="Google Shape;332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19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36" name="Google Shape;336;p1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7" name="Google Shape;337;p1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8" name="Google Shape;338;p1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39" name="Google Shape;339;p1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0" name="Google Shape;340;p1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1" name="Google Shape;341;p1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1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1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1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1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1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1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1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1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1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1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1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1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1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1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1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1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1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1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1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1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1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1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1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1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1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1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8" name="Google Shape;368;p1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6" name="Google Shape;376;p1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81" name="Google Shape;381;p20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82" name="Google Shape;382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3" name="Google Shape;383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4" name="Google Shape;384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5" name="Google Shape;385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6" name="Google Shape;386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4" name="Google Shape;414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2" name="Google Shape;422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20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26" name="Google Shape;426;p20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27" name="Google Shape;427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20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29" name="Google Shape;429;p20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30" name="Google Shape;430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3" name="Google Shape;433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5" name="Google Shape;435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" name="Google Shape;443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6" name="Google Shape;446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7" name="Google Shape;447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8" name="Google Shape;448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9" name="Google Shape;449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0" name="Google Shape;450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1" name="Google Shape;451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58" name="Google Shape;458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66" name="Google Shape;466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74" name="Google Shape;474;p22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75" name="Google Shape;475;p22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76" name="Google Shape;476;p22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2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2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5" name="Google Shape;485;p22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91" name="Google Shape;491;p23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3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536" name="Google Shape;536;p2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37" name="Google Shape;537;p2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8" name="Google Shape;538;p2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39" name="Google Shape;539;p2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40" name="Google Shape;540;p2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1" name="Google Shape;541;p2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2" name="Google Shape;542;p2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3" name="Google Shape;543;p2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4" name="Google Shape;544;p2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5" name="Google Shape;545;p2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6" name="Google Shape;546;p2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7" name="Google Shape;547;p2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8" name="Google Shape;548;p2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49" name="Google Shape;549;p2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0" name="Google Shape;550;p2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1" name="Google Shape;551;p2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2" name="Google Shape;552;p2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3" name="Google Shape;553;p2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4" name="Google Shape;554;p2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5" name="Google Shape;555;p2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6" name="Google Shape;556;p2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7" name="Google Shape;557;p2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2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2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2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2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2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2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2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2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2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2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68" name="Google Shape;568;p2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2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2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2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2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2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76" name="Google Shape;576;p2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2" name="Google Shape;582;p25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5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4" name="Google Shape;584;p25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5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5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7" name="Google Shape;587;p25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8" name="Google Shape;588;p25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5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0" name="Google Shape;590;p25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25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3" name="Google Shape;593;p25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4" name="Google Shape;594;p25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5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6" name="Google Shape;596;p25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97" name="Google Shape;597;p25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98" name="Google Shape;598;p25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99" name="Google Shape;599;p25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0" name="Google Shape;600;p25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601" name="Google Shape;601;p25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2" name="Google Shape;602;p25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5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5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5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5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25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25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25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25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25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5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5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5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5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6" name="Google Shape;616;p25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7" name="Google Shape;617;p25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8" name="Google Shape;618;p25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9" name="Google Shape;619;p25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0" name="Google Shape;620;p25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25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2" name="Google Shape;622;p25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" name="Google Shape;623;p25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5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5" name="Google Shape;625;p25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6" name="Google Shape;626;p25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7" name="Google Shape;627;p25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8" name="Google Shape;628;p25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25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30" name="Google Shape;630;p25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38" name="Google Shape;638;p25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5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5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3" name="Google Shape;643;p26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44" name="Google Shape;644;p26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45" name="Google Shape;645;p26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Google Shape;653;p26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54" name="Google Shape;654;p26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8" name="Google Shape;658;p26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59" name="Google Shape;659;p26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6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6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6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6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6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6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6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27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70" name="Google Shape;670;p27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71" name="Google Shape;671;p27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4" name="Google Shape;684;p27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27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9" name="Google Shape;689;p27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7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3" name="Google Shape;693;p28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94" name="Google Shape;694;p28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95" name="Google Shape;695;p28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96" name="Google Shape;696;p28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9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6" name="Google Shape;716;p29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717" name="Google Shape;717;p29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1" name="Google Shape;721;p29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22" name="Google Shape;722;p29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9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1" name="Google Shape;731;p29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732" name="Google Shape;732;p29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30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742" name="Google Shape;742;p3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3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47" name="Google Shape;747;p3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6" name="Google Shape;756;p30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57" name="Google Shape;757;p30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30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6" name="Google Shape;766;p30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1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9" name="Google Shape;769;p31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70" name="Google Shape;770;p31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71" name="Google Shape;771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31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82" name="Google Shape;782;p3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32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32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2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7" name="Google Shape;797;p32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98" name="Google Shape;798;p32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99" name="Google Shape;799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3" name="Google Shape;803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04" name="Google Shape;804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3" name="Google Shape;813;p32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814" name="Google Shape;814;p32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8" name="Google Shape;818;p32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819" name="Google Shape;819;p32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1" name="Google Shape;831;p33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32" name="Google Shape;832;p33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833" name="Google Shape;833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33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44" name="Google Shape;844;p3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34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34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34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34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1" name="Google Shape;861;p34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62" name="Google Shape;862;p34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63" name="Google Shape;863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34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74" name="Google Shape;874;p3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35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35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35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35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35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35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35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3" name="Google Shape;893;p35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94" name="Google Shape;894;p35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95" name="Google Shape;895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35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06" name="Google Shape;906;p3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36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9" name="Google Shape;919;p36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36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6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6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36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6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36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6" name="Google Shape;926;p36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7" name="Google Shape;927;p36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8" name="Google Shape;928;p36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9" name="Google Shape;929;p36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0" name="Google Shape;930;p36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1" name="Google Shape;931;p36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932" name="Google Shape;932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6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943" name="Google Shape;943;p3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55" name="Google Shape;955;p37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56" name="Google Shape;956;p3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68" name="Google Shape;968;p38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69" name="Google Shape;969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38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80" name="Google Shape;980;p38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9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39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3" name="Google Shape;993;p39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4" name="Google Shape;994;p39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5" name="Google Shape;995;p39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6" name="Google Shape;996;p39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97" name="Google Shape;997;p39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98" name="Google Shape;998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39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1009" name="Google Shape;1009;p3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0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1" name="Google Shape;1021;p40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2" name="Google Shape;1022;p40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3" name="Google Shape;1023;p40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4" name="Google Shape;1024;p40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5" name="Google Shape;1025;p40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6" name="Google Shape;1026;p40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7" name="Google Shape;1027;p40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28" name="Google Shape;1028;p40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9" name="Google Shape;1029;p40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030" name="Google Shape;1030;p40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1031" name="Google Shape;1031;p4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032" name="Google Shape;1032;p4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1" name="Google Shape;1041;p4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1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6" name="Google Shape;1046;p41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41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8" name="Google Shape;1048;p41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41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93" name="Google Shape;1093;p4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94" name="Google Shape;1094;p4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5" name="Google Shape;1095;p4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96" name="Google Shape;1096;p4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97" name="Google Shape;1097;p4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8" name="Google Shape;1098;p4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9" name="Google Shape;1099;p4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0" name="Google Shape;1100;p4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4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2" name="Google Shape;1102;p4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3" name="Google Shape;1103;p4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4" name="Google Shape;1104;p4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4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6" name="Google Shape;1106;p4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7" name="Google Shape;1107;p4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8" name="Google Shape;1108;p4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9" name="Google Shape;1109;p4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0" name="Google Shape;1110;p4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1" name="Google Shape;1111;p4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2" name="Google Shape;1112;p4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3" name="Google Shape;1113;p4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4" name="Google Shape;1114;p4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5" name="Google Shape;1115;p4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6" name="Google Shape;1116;p4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7" name="Google Shape;1117;p4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8" name="Google Shape;1118;p4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9" name="Google Shape;1119;p4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4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4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4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3" name="Google Shape;1123;p4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4" name="Google Shape;1124;p4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25" name="Google Shape;1125;p4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3" name="Google Shape;1133;p4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42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42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139" name="Google Shape;1139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42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50" name="Google Shape;1150;p4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42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61" name="Google Shape;116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42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64" name="Google Shape;116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42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67" name="Google Shape;116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9" name="Google Shape;1169;p42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43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3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216" name="Google Shape;1216;p4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217" name="Google Shape;1217;p4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8" name="Google Shape;1218;p4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219" name="Google Shape;1219;p4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220" name="Google Shape;1220;p4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1" name="Google Shape;1221;p4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2" name="Google Shape;1222;p4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3" name="Google Shape;1223;p4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4" name="Google Shape;1224;p4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5" name="Google Shape;1225;p4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6" name="Google Shape;1226;p4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7" name="Google Shape;1227;p4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8" name="Google Shape;1228;p4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9" name="Google Shape;1229;p4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4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4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2" name="Google Shape;1232;p4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3" name="Google Shape;1233;p4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4" name="Google Shape;1234;p4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5" name="Google Shape;1235;p4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6" name="Google Shape;1236;p4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7" name="Google Shape;1237;p4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8" name="Google Shape;1238;p4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9" name="Google Shape;1239;p4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0" name="Google Shape;1240;p4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1" name="Google Shape;1241;p4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2" name="Google Shape;1242;p4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3" name="Google Shape;1243;p4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4" name="Google Shape;1244;p4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5" name="Google Shape;1245;p4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6" name="Google Shape;1246;p4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7" name="Google Shape;1247;p4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48" name="Google Shape;1248;p4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56" name="Google Shape;1256;p4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43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60" name="Google Shape;126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43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63" name="Google Shape;126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43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66" name="Google Shape;126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43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3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3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3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21.png"/><Relationship Id="rId12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4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4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9" name="Google Shape;1279;p44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80" name="Google Shape;128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2" name="Google Shape;1282;p44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83" name="Google Shape;128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44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86" name="Google Shape;128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8" name="Google Shape;1288;p44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44"/>
          <p:cNvSpPr txBox="1"/>
          <p:nvPr>
            <p:ph type="ctrTitle"/>
          </p:nvPr>
        </p:nvSpPr>
        <p:spPr>
          <a:xfrm>
            <a:off x="725825" y="1990363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MNIST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DIGIT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CLASSIFICATION</a:t>
            </a:r>
            <a:r>
              <a:rPr lang="en" sz="520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52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0" y="633550"/>
            <a:ext cx="4237324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00" y="3247075"/>
            <a:ext cx="423732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00" y="1521513"/>
            <a:ext cx="423732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800" y="2375900"/>
            <a:ext cx="4237326" cy="6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800" y="4151875"/>
            <a:ext cx="423732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1850" y="1521525"/>
            <a:ext cx="427877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1850" y="3247075"/>
            <a:ext cx="427877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41850" y="2401100"/>
            <a:ext cx="4278776" cy="6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41850" y="4126650"/>
            <a:ext cx="427877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42400" y="616763"/>
            <a:ext cx="4278776" cy="7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53"/>
          <p:cNvSpPr txBox="1"/>
          <p:nvPr>
            <p:ph type="title"/>
          </p:nvPr>
        </p:nvSpPr>
        <p:spPr>
          <a:xfrm>
            <a:off x="720000" y="-57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5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MEASUREMENT</a:t>
            </a:r>
            <a:endParaRPr/>
          </a:p>
        </p:txBody>
      </p:sp>
      <p:grpSp>
        <p:nvGrpSpPr>
          <p:cNvPr id="1737" name="Google Shape;1737;p54"/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738" name="Google Shape;173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0" name="Google Shape;1740;p54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913055">
            <a:off x="8078050" y="2585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5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189860" y="40522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500" y="1189725"/>
            <a:ext cx="4122451" cy="37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54"/>
          <p:cNvSpPr txBox="1"/>
          <p:nvPr/>
        </p:nvSpPr>
        <p:spPr>
          <a:xfrm>
            <a:off x="713225" y="1302175"/>
            <a:ext cx="38175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After training the model on the MNIST dataset, we achieved an accuracy of around 97.1%, which is an excellent result for this task. We also tested the model on a separate set of images and found that it performs well in classifying new images accurately.</a:t>
            </a:r>
            <a:endParaRPr sz="17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744" name="Google Shape;1744;p54"/>
          <p:cNvGrpSpPr/>
          <p:nvPr/>
        </p:nvGrpSpPr>
        <p:grpSpPr>
          <a:xfrm>
            <a:off x="427550" y="1774725"/>
            <a:ext cx="76825" cy="76800"/>
            <a:chOff x="3104875" y="1099400"/>
            <a:chExt cx="76825" cy="76800"/>
          </a:xfrm>
        </p:grpSpPr>
        <p:sp>
          <p:nvSpPr>
            <p:cNvPr id="1745" name="Google Shape;1745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7" name="Google Shape;1747;p54"/>
          <p:cNvGrpSpPr/>
          <p:nvPr/>
        </p:nvGrpSpPr>
        <p:grpSpPr>
          <a:xfrm>
            <a:off x="2333675" y="4643225"/>
            <a:ext cx="76825" cy="76800"/>
            <a:chOff x="3104875" y="1099400"/>
            <a:chExt cx="76825" cy="76800"/>
          </a:xfrm>
        </p:grpSpPr>
        <p:sp>
          <p:nvSpPr>
            <p:cNvPr id="1748" name="Google Shape;174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0" name="Google Shape;1750;p54"/>
          <p:cNvGrpSpPr/>
          <p:nvPr/>
        </p:nvGrpSpPr>
        <p:grpSpPr>
          <a:xfrm>
            <a:off x="4533563" y="3127475"/>
            <a:ext cx="76825" cy="76800"/>
            <a:chOff x="3104875" y="1099400"/>
            <a:chExt cx="76825" cy="76800"/>
          </a:xfrm>
        </p:grpSpPr>
        <p:sp>
          <p:nvSpPr>
            <p:cNvPr id="1751" name="Google Shape;1751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3" name="Google Shape;1753;p54"/>
          <p:cNvGrpSpPr/>
          <p:nvPr/>
        </p:nvGrpSpPr>
        <p:grpSpPr>
          <a:xfrm>
            <a:off x="2702650" y="462700"/>
            <a:ext cx="76825" cy="76800"/>
            <a:chOff x="3104875" y="1099400"/>
            <a:chExt cx="76825" cy="76800"/>
          </a:xfrm>
        </p:grpSpPr>
        <p:sp>
          <p:nvSpPr>
            <p:cNvPr id="1754" name="Google Shape;1754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5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CHECKS</a:t>
            </a:r>
            <a:endParaRPr/>
          </a:p>
        </p:txBody>
      </p:sp>
      <p:grpSp>
        <p:nvGrpSpPr>
          <p:cNvPr id="1761" name="Google Shape;1761;p55"/>
          <p:cNvGrpSpPr/>
          <p:nvPr/>
        </p:nvGrpSpPr>
        <p:grpSpPr>
          <a:xfrm>
            <a:off x="1235925" y="1112200"/>
            <a:ext cx="76825" cy="76800"/>
            <a:chOff x="3104875" y="1099400"/>
            <a:chExt cx="76825" cy="76800"/>
          </a:xfrm>
        </p:grpSpPr>
        <p:sp>
          <p:nvSpPr>
            <p:cNvPr id="1762" name="Google Shape;1762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4" name="Google Shape;1764;p5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55"/>
          <p:cNvSpPr/>
          <p:nvPr/>
        </p:nvSpPr>
        <p:spPr>
          <a:xfrm>
            <a:off x="3431525" y="1398050"/>
            <a:ext cx="44592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5"/>
          <p:cNvSpPr/>
          <p:nvPr/>
        </p:nvSpPr>
        <p:spPr>
          <a:xfrm>
            <a:off x="3656075" y="2322600"/>
            <a:ext cx="48120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5"/>
          <p:cNvSpPr/>
          <p:nvPr/>
        </p:nvSpPr>
        <p:spPr>
          <a:xfrm>
            <a:off x="3934100" y="3247150"/>
            <a:ext cx="4854900" cy="638700"/>
          </a:xfrm>
          <a:prstGeom prst="roundRect">
            <a:avLst>
              <a:gd fmla="val 50000" name="adj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55"/>
          <p:cNvSpPr txBox="1"/>
          <p:nvPr/>
        </p:nvSpPr>
        <p:spPr>
          <a:xfrm>
            <a:off x="509950" y="1398050"/>
            <a:ext cx="1743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High Accuracy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69" name="Google Shape;1769;p55"/>
          <p:cNvSpPr txBox="1"/>
          <p:nvPr/>
        </p:nvSpPr>
        <p:spPr>
          <a:xfrm>
            <a:off x="509950" y="2322600"/>
            <a:ext cx="2089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Various Applications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0" name="Google Shape;1770;p55"/>
          <p:cNvSpPr txBox="1"/>
          <p:nvPr/>
        </p:nvSpPr>
        <p:spPr>
          <a:xfrm>
            <a:off x="509950" y="3340100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Room for Improvements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771" name="Google Shape;1771;p55"/>
          <p:cNvCxnSpPr>
            <a:stCxn id="1768" idx="3"/>
            <a:endCxn id="1765" idx="1"/>
          </p:cNvCxnSpPr>
          <p:nvPr/>
        </p:nvCxnSpPr>
        <p:spPr>
          <a:xfrm>
            <a:off x="2252950" y="1717400"/>
            <a:ext cx="117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772" name="Google Shape;1772;p55"/>
          <p:cNvCxnSpPr>
            <a:stCxn id="1769" idx="3"/>
            <a:endCxn id="1766" idx="1"/>
          </p:cNvCxnSpPr>
          <p:nvPr/>
        </p:nvCxnSpPr>
        <p:spPr>
          <a:xfrm>
            <a:off x="2599750" y="2641950"/>
            <a:ext cx="105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773" name="Google Shape;1773;p55"/>
          <p:cNvCxnSpPr>
            <a:stCxn id="1770" idx="3"/>
            <a:endCxn id="1767" idx="1"/>
          </p:cNvCxnSpPr>
          <p:nvPr/>
        </p:nvCxnSpPr>
        <p:spPr>
          <a:xfrm flipH="1" rot="10800000">
            <a:off x="2864650" y="3566450"/>
            <a:ext cx="1069500" cy="1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774" name="Google Shape;1774;p55"/>
          <p:cNvGrpSpPr/>
          <p:nvPr/>
        </p:nvGrpSpPr>
        <p:grpSpPr>
          <a:xfrm>
            <a:off x="8949625" y="3824600"/>
            <a:ext cx="76825" cy="76800"/>
            <a:chOff x="3104875" y="1099400"/>
            <a:chExt cx="76825" cy="76800"/>
          </a:xfrm>
        </p:grpSpPr>
        <p:sp>
          <p:nvSpPr>
            <p:cNvPr id="1775" name="Google Shape;1775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Google Shape;1777;p55"/>
          <p:cNvGrpSpPr/>
          <p:nvPr/>
        </p:nvGrpSpPr>
        <p:grpSpPr>
          <a:xfrm>
            <a:off x="4041150" y="4683325"/>
            <a:ext cx="76825" cy="76800"/>
            <a:chOff x="3104875" y="1099400"/>
            <a:chExt cx="76825" cy="76800"/>
          </a:xfrm>
        </p:grpSpPr>
        <p:sp>
          <p:nvSpPr>
            <p:cNvPr id="1778" name="Google Shape;1778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80" name="Google Shape;1780;p55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6">
            <a:off x="229668" y="398389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55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7394031">
            <a:off x="7622700" y="861463"/>
            <a:ext cx="1182227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55"/>
          <p:cNvSpPr txBox="1"/>
          <p:nvPr/>
        </p:nvSpPr>
        <p:spPr>
          <a:xfrm>
            <a:off x="3495550" y="1440350"/>
            <a:ext cx="44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designed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is able to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 high accuracy of 97.1 using the Convolutional Neural Network.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55"/>
          <p:cNvSpPr txBox="1"/>
          <p:nvPr/>
        </p:nvSpPr>
        <p:spPr>
          <a:xfrm>
            <a:off x="3720225" y="2251350"/>
            <a:ext cx="481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model can be used in Optical Character Recognition (OCR), Fraud detection, robotics, medical diagnosis, banking and finance and in many other applications.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4" name="Google Shape;1784;p55"/>
          <p:cNvSpPr txBox="1"/>
          <p:nvPr/>
        </p:nvSpPr>
        <p:spPr>
          <a:xfrm>
            <a:off x="4041150" y="3172400"/>
            <a:ext cx="4812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improvement by fine-tuning the model's hyperparameters or by implementing more advanced neural network architectures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MEMBERS</a:t>
            </a:r>
            <a:endParaRPr/>
          </a:p>
        </p:txBody>
      </p:sp>
      <p:sp>
        <p:nvSpPr>
          <p:cNvPr id="1295" name="Google Shape;1295;p45"/>
          <p:cNvSpPr txBox="1"/>
          <p:nvPr>
            <p:ph idx="3" type="subTitle"/>
          </p:nvPr>
        </p:nvSpPr>
        <p:spPr>
          <a:xfrm>
            <a:off x="2111300" y="1489100"/>
            <a:ext cx="2505600" cy="7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Ayesha Zia                                                 20k0414</a:t>
            </a:r>
            <a:endParaRPr/>
          </a:p>
        </p:txBody>
      </p:sp>
      <p:sp>
        <p:nvSpPr>
          <p:cNvPr id="1296" name="Google Shape;1296;p45"/>
          <p:cNvSpPr txBox="1"/>
          <p:nvPr>
            <p:ph idx="4" type="subTitle"/>
          </p:nvPr>
        </p:nvSpPr>
        <p:spPr>
          <a:xfrm>
            <a:off x="2238150" y="2241800"/>
            <a:ext cx="3358500" cy="10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Robaisha Masood 20k0390</a:t>
            </a:r>
            <a:endParaRPr/>
          </a:p>
        </p:txBody>
      </p:sp>
      <p:sp>
        <p:nvSpPr>
          <p:cNvPr id="1297" name="Google Shape;1297;p45"/>
          <p:cNvSpPr txBox="1"/>
          <p:nvPr>
            <p:ph idx="2" type="subTitle"/>
          </p:nvPr>
        </p:nvSpPr>
        <p:spPr>
          <a:xfrm>
            <a:off x="4091326" y="3604793"/>
            <a:ext cx="2796000" cy="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Syeda </a:t>
            </a: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Ravia Ejaz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   		     20k0246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298" name="Google Shape;1298;p45"/>
          <p:cNvGrpSpPr/>
          <p:nvPr/>
        </p:nvGrpSpPr>
        <p:grpSpPr>
          <a:xfrm>
            <a:off x="4862475" y="4444500"/>
            <a:ext cx="76825" cy="76800"/>
            <a:chOff x="3104875" y="1099400"/>
            <a:chExt cx="76825" cy="76800"/>
          </a:xfrm>
        </p:grpSpPr>
        <p:sp>
          <p:nvSpPr>
            <p:cNvPr id="1299" name="Google Shape;1299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1" name="Google Shape;1301;p45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384047" y="390712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2" name="Google Shape;1302;p45"/>
          <p:cNvGrpSpPr/>
          <p:nvPr/>
        </p:nvGrpSpPr>
        <p:grpSpPr>
          <a:xfrm>
            <a:off x="6659750" y="2427500"/>
            <a:ext cx="76825" cy="76800"/>
            <a:chOff x="3104875" y="1099400"/>
            <a:chExt cx="76825" cy="76800"/>
          </a:xfrm>
        </p:grpSpPr>
        <p:sp>
          <p:nvSpPr>
            <p:cNvPr id="1303" name="Google Shape;1303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5" name="Google Shape;1305;p4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974074" y="26246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5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7398099" y="337490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"/>
          <p:cNvSpPr txBox="1"/>
          <p:nvPr>
            <p:ph type="title"/>
          </p:nvPr>
        </p:nvSpPr>
        <p:spPr>
          <a:xfrm>
            <a:off x="133050" y="195825"/>
            <a:ext cx="887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PROJECT MOTIVATION: WHY MNIST DIGIT CLASSIFICATION?</a:t>
            </a:r>
            <a:endParaRPr sz="2100"/>
          </a:p>
        </p:txBody>
      </p:sp>
      <p:sp>
        <p:nvSpPr>
          <p:cNvPr id="1312" name="Google Shape;1312;p46"/>
          <p:cNvSpPr txBox="1"/>
          <p:nvPr>
            <p:ph idx="2" type="subTitle"/>
          </p:nvPr>
        </p:nvSpPr>
        <p:spPr>
          <a:xfrm>
            <a:off x="886075" y="768537"/>
            <a:ext cx="76983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MNIST digit classification:</a:t>
            </a:r>
            <a:r>
              <a:rPr lang="en" sz="1600"/>
              <a:t> Dataset of handwritten digit images from 0 to 9 used in machine learning and computer vision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Main use:</a:t>
            </a:r>
            <a:r>
              <a:rPr lang="en" sz="1600"/>
              <a:t> Training and evaluating image recognition algorithms, specifically for digit recognition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Applications:</a:t>
            </a:r>
            <a:r>
              <a:rPr lang="en" sz="1600"/>
              <a:t> OCR, automated postal sorting, and digit recognition in bank checks and other documents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Widely used</a:t>
            </a:r>
            <a:r>
              <a:rPr lang="en" sz="1600"/>
              <a:t> as a benchmark to evaluate the performance of various machine learning algorithms, including neural networks, support vector machines, and decision trees, among others</a:t>
            </a:r>
            <a:endParaRPr sz="16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600"/>
              <a:t>By accurately classifying</a:t>
            </a:r>
            <a:r>
              <a:rPr lang="en" sz="1600"/>
              <a:t> handwritten digits, researchers and developers can create more advanced applications and improve existing ones.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313" name="Google Shape;1313;p46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314" name="Google Shape;131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46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317" name="Google Shape;131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" name="Google Shape;1319;p46"/>
          <p:cNvGrpSpPr/>
          <p:nvPr/>
        </p:nvGrpSpPr>
        <p:grpSpPr>
          <a:xfrm>
            <a:off x="479800" y="1357288"/>
            <a:ext cx="76825" cy="76800"/>
            <a:chOff x="3104875" y="1099400"/>
            <a:chExt cx="76825" cy="76800"/>
          </a:xfrm>
        </p:grpSpPr>
        <p:sp>
          <p:nvSpPr>
            <p:cNvPr id="1320" name="Google Shape;132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2" name="Google Shape;1322;p46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 rot="-7617623">
            <a:off x="7800261" y="3867031"/>
            <a:ext cx="1143354" cy="107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46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8473750">
            <a:off x="183429" y="1948045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46"/>
          <p:cNvSpPr/>
          <p:nvPr/>
        </p:nvSpPr>
        <p:spPr>
          <a:xfrm rot="5400000">
            <a:off x="970550" y="993245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46"/>
          <p:cNvGrpSpPr/>
          <p:nvPr/>
        </p:nvGrpSpPr>
        <p:grpSpPr>
          <a:xfrm>
            <a:off x="1061412" y="1064414"/>
            <a:ext cx="193464" cy="210768"/>
            <a:chOff x="4745408" y="4001992"/>
            <a:chExt cx="509652" cy="602023"/>
          </a:xfrm>
        </p:grpSpPr>
        <p:sp>
          <p:nvSpPr>
            <p:cNvPr id="1326" name="Google Shape;1326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46"/>
          <p:cNvSpPr/>
          <p:nvPr/>
        </p:nvSpPr>
        <p:spPr>
          <a:xfrm rot="5400000">
            <a:off x="970488" y="158202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46"/>
          <p:cNvGrpSpPr/>
          <p:nvPr/>
        </p:nvGrpSpPr>
        <p:grpSpPr>
          <a:xfrm>
            <a:off x="1061349" y="1653189"/>
            <a:ext cx="193464" cy="210768"/>
            <a:chOff x="4745408" y="4001992"/>
            <a:chExt cx="509652" cy="602023"/>
          </a:xfrm>
        </p:grpSpPr>
        <p:sp>
          <p:nvSpPr>
            <p:cNvPr id="1346" name="Google Shape;1346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46"/>
          <p:cNvSpPr/>
          <p:nvPr/>
        </p:nvSpPr>
        <p:spPr>
          <a:xfrm rot="5400000">
            <a:off x="970550" y="2170795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46"/>
          <p:cNvGrpSpPr/>
          <p:nvPr/>
        </p:nvGrpSpPr>
        <p:grpSpPr>
          <a:xfrm>
            <a:off x="1061412" y="2241964"/>
            <a:ext cx="193464" cy="210768"/>
            <a:chOff x="4745408" y="4001992"/>
            <a:chExt cx="509652" cy="602023"/>
          </a:xfrm>
        </p:grpSpPr>
        <p:sp>
          <p:nvSpPr>
            <p:cNvPr id="1366" name="Google Shape;1366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46"/>
          <p:cNvSpPr/>
          <p:nvPr/>
        </p:nvSpPr>
        <p:spPr>
          <a:xfrm rot="5400000">
            <a:off x="970550" y="275957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46"/>
          <p:cNvGrpSpPr/>
          <p:nvPr/>
        </p:nvGrpSpPr>
        <p:grpSpPr>
          <a:xfrm>
            <a:off x="1061412" y="2830739"/>
            <a:ext cx="193464" cy="210768"/>
            <a:chOff x="4745408" y="4001992"/>
            <a:chExt cx="509652" cy="602023"/>
          </a:xfrm>
        </p:grpSpPr>
        <p:sp>
          <p:nvSpPr>
            <p:cNvPr id="1386" name="Google Shape;1386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46"/>
          <p:cNvSpPr/>
          <p:nvPr/>
        </p:nvSpPr>
        <p:spPr>
          <a:xfrm rot="5400000">
            <a:off x="970550" y="3485970"/>
            <a:ext cx="375300" cy="352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46"/>
          <p:cNvGrpSpPr/>
          <p:nvPr/>
        </p:nvGrpSpPr>
        <p:grpSpPr>
          <a:xfrm>
            <a:off x="1061412" y="3557139"/>
            <a:ext cx="193464" cy="210768"/>
            <a:chOff x="4745408" y="4001992"/>
            <a:chExt cx="509652" cy="602023"/>
          </a:xfrm>
        </p:grpSpPr>
        <p:sp>
          <p:nvSpPr>
            <p:cNvPr id="1406" name="Google Shape;1406;p46"/>
            <p:cNvSpPr/>
            <p:nvPr/>
          </p:nvSpPr>
          <p:spPr>
            <a:xfrm>
              <a:off x="4745408" y="4001992"/>
              <a:ext cx="509652" cy="602023"/>
            </a:xfrm>
            <a:custGeom>
              <a:rect b="b" l="l" r="r" t="t"/>
              <a:pathLst>
                <a:path extrusionOk="0" h="18151" w="15366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514454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5175126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5205674" y="4033700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5126834" y="4109687"/>
              <a:ext cx="88259" cy="17678"/>
            </a:xfrm>
            <a:custGeom>
              <a:rect b="b" l="l" r="r" t="t"/>
              <a:pathLst>
                <a:path extrusionOk="0" h="533" w="2661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5126834" y="4136652"/>
              <a:ext cx="88259" cy="17645"/>
            </a:xfrm>
            <a:custGeom>
              <a:rect b="b" l="l" r="r" t="t"/>
              <a:pathLst>
                <a:path extrusionOk="0" h="532" w="2661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5157448" y="4163584"/>
              <a:ext cx="57645" cy="17678"/>
            </a:xfrm>
            <a:custGeom>
              <a:rect b="b" l="l" r="r" t="t"/>
              <a:pathLst>
                <a:path extrusionOk="0" h="533" w="173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5127730" y="4385707"/>
              <a:ext cx="94262" cy="17645"/>
            </a:xfrm>
            <a:custGeom>
              <a:rect b="b" l="l" r="r" t="t"/>
              <a:pathLst>
                <a:path extrusionOk="0" h="532" w="2842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4924380" y="4033700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4997249" y="4189389"/>
              <a:ext cx="17678" cy="17711"/>
            </a:xfrm>
            <a:custGeom>
              <a:rect b="b" l="l" r="r" t="t"/>
              <a:pathLst>
                <a:path extrusionOk="0" h="534" w="533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5027796" y="4189422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5058377" y="4189422"/>
              <a:ext cx="17678" cy="17645"/>
            </a:xfrm>
            <a:custGeom>
              <a:rect b="b" l="l" r="r" t="t"/>
              <a:pathLst>
                <a:path extrusionOk="0" h="532" w="533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4785342" y="4319173"/>
              <a:ext cx="279503" cy="244876"/>
            </a:xfrm>
            <a:custGeom>
              <a:rect b="b" l="l" r="r" t="t"/>
              <a:pathLst>
                <a:path extrusionOk="0" h="7383" w="8427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4785375" y="4265408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4785375" y="4292340"/>
              <a:ext cx="88226" cy="17678"/>
            </a:xfrm>
            <a:custGeom>
              <a:rect b="b" l="l" r="r" t="t"/>
              <a:pathLst>
                <a:path extrusionOk="0" h="533" w="266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4785342" y="4319306"/>
              <a:ext cx="49784" cy="17678"/>
            </a:xfrm>
            <a:custGeom>
              <a:rect b="b" l="l" r="r" t="t"/>
              <a:pathLst>
                <a:path extrusionOk="0" h="533" w="1501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4981959" y="4265408"/>
              <a:ext cx="68259" cy="17678"/>
            </a:xfrm>
            <a:custGeom>
              <a:rect b="b" l="l" r="r" t="t"/>
              <a:pathLst>
                <a:path extrusionOk="0" h="533" w="2058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4777083" y="4189422"/>
              <a:ext cx="57645" cy="17645"/>
            </a:xfrm>
            <a:custGeom>
              <a:rect b="b" l="l" r="r" t="t"/>
              <a:pathLst>
                <a:path extrusionOk="0" h="532" w="1738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47"/>
          <p:cNvSpPr/>
          <p:nvPr/>
        </p:nvSpPr>
        <p:spPr>
          <a:xfrm rot="5400000">
            <a:off x="5868014" y="1908000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7"/>
          <p:cNvSpPr txBox="1"/>
          <p:nvPr>
            <p:ph type="title"/>
          </p:nvPr>
        </p:nvSpPr>
        <p:spPr>
          <a:xfrm>
            <a:off x="720000" y="138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47"/>
          <p:cNvGrpSpPr/>
          <p:nvPr/>
        </p:nvGrpSpPr>
        <p:grpSpPr>
          <a:xfrm>
            <a:off x="7238137" y="3225000"/>
            <a:ext cx="73007" cy="76800"/>
            <a:chOff x="3104875" y="1099400"/>
            <a:chExt cx="76825" cy="76800"/>
          </a:xfrm>
        </p:grpSpPr>
        <p:sp>
          <p:nvSpPr>
            <p:cNvPr id="1431" name="Google Shape;1431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47"/>
          <p:cNvGrpSpPr/>
          <p:nvPr/>
        </p:nvGrpSpPr>
        <p:grpSpPr>
          <a:xfrm>
            <a:off x="2563358" y="2522412"/>
            <a:ext cx="73007" cy="76800"/>
            <a:chOff x="3104875" y="1099400"/>
            <a:chExt cx="76825" cy="76800"/>
          </a:xfrm>
        </p:grpSpPr>
        <p:sp>
          <p:nvSpPr>
            <p:cNvPr id="1434" name="Google Shape;1434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6" name="Google Shape;1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161" y="2166850"/>
            <a:ext cx="680873" cy="7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688" y="2075387"/>
            <a:ext cx="1519473" cy="8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366" y="2146524"/>
            <a:ext cx="787428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90" y="2132537"/>
            <a:ext cx="680874" cy="78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47"/>
          <p:cNvSpPr/>
          <p:nvPr/>
        </p:nvSpPr>
        <p:spPr>
          <a:xfrm rot="5400000">
            <a:off x="121139" y="1893738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7"/>
          <p:cNvSpPr/>
          <p:nvPr/>
        </p:nvSpPr>
        <p:spPr>
          <a:xfrm rot="5400000">
            <a:off x="1966668" y="1929463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7"/>
          <p:cNvSpPr/>
          <p:nvPr/>
        </p:nvSpPr>
        <p:spPr>
          <a:xfrm rot="5400000">
            <a:off x="3812209" y="1929475"/>
            <a:ext cx="1366800" cy="12627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7"/>
          <p:cNvSpPr/>
          <p:nvPr/>
        </p:nvSpPr>
        <p:spPr>
          <a:xfrm rot="5400000">
            <a:off x="7707813" y="1918638"/>
            <a:ext cx="1313100" cy="12129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5900" y="2131386"/>
            <a:ext cx="787425" cy="7874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5" name="Google Shape;1445;p47"/>
          <p:cNvPicPr preferRelativeResize="0"/>
          <p:nvPr/>
        </p:nvPicPr>
        <p:blipFill rotWithShape="1">
          <a:blip r:embed="rId8">
            <a:alphaModFix/>
          </a:blip>
          <a:srcRect b="0" l="22009" r="18455" t="0"/>
          <a:stretch/>
        </p:blipFill>
        <p:spPr>
          <a:xfrm rot="1203247">
            <a:off x="7740354" y="3797383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4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-125663" y="35256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48"/>
          <p:cNvSpPr txBox="1"/>
          <p:nvPr>
            <p:ph type="title"/>
          </p:nvPr>
        </p:nvSpPr>
        <p:spPr>
          <a:xfrm>
            <a:off x="720000" y="145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452" name="Google Shape;1452;p48"/>
          <p:cNvSpPr txBox="1"/>
          <p:nvPr/>
        </p:nvSpPr>
        <p:spPr>
          <a:xfrm>
            <a:off x="3256057" y="852350"/>
            <a:ext cx="5747400" cy="4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classifier is trained using a neural network to detect input images of handwritten digits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input images consist of digits from 0 to 9, and the neural network must detect which digit is represented in the image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neural network is a single-digit detection neural network, meaning it can only detect one digit at a time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Once the neural network is trained to detect the digit correctly, it is then tested with some test data to verify its accuracy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During the testing phase, the neural network is given new input images that it has not seen before to evaluate its ability to accurately detect the digit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training and testing process helps in building a single-digit detection classifier that can be used for various applications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accurately detecting the digit in the input image, the classifier can improve the accuracy and efficiency of these applications.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3" name="Google Shape;1453;p48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454" name="Google Shape;145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48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457" name="Google Shape;145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9" name="Google Shape;1459;p48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1203248">
            <a:off x="8315916" y="111346"/>
            <a:ext cx="779671" cy="73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48"/>
          <p:cNvSpPr/>
          <p:nvPr/>
        </p:nvSpPr>
        <p:spPr>
          <a:xfrm rot="5400000">
            <a:off x="30413" y="1311088"/>
            <a:ext cx="1494600" cy="1295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48"/>
          <p:cNvGrpSpPr/>
          <p:nvPr/>
        </p:nvGrpSpPr>
        <p:grpSpPr>
          <a:xfrm>
            <a:off x="439602" y="1591102"/>
            <a:ext cx="676221" cy="735371"/>
            <a:chOff x="5417581" y="4001528"/>
            <a:chExt cx="553599" cy="602023"/>
          </a:xfrm>
        </p:grpSpPr>
        <p:sp>
          <p:nvSpPr>
            <p:cNvPr id="1462" name="Google Shape;1462;p48"/>
            <p:cNvSpPr/>
            <p:nvPr/>
          </p:nvSpPr>
          <p:spPr>
            <a:xfrm>
              <a:off x="5840931" y="4132871"/>
              <a:ext cx="120365" cy="120398"/>
            </a:xfrm>
            <a:custGeom>
              <a:rect b="b" l="l" r="r" t="t"/>
              <a:pathLst>
                <a:path extrusionOk="0" h="3630" w="3629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5427432" y="4132871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5427432" y="4483153"/>
              <a:ext cx="120398" cy="120398"/>
            </a:xfrm>
            <a:custGeom>
              <a:rect b="b" l="l" r="r" t="t"/>
              <a:pathLst>
                <a:path extrusionOk="0" h="3630" w="363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427432" y="4086337"/>
              <a:ext cx="176982" cy="54527"/>
            </a:xfrm>
            <a:custGeom>
              <a:rect b="b" l="l" r="r" t="t"/>
              <a:pathLst>
                <a:path extrusionOk="0" h="1644" w="5336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5612075" y="4158476"/>
              <a:ext cx="38541" cy="41493"/>
            </a:xfrm>
            <a:custGeom>
              <a:rect b="b" l="l" r="r" t="t"/>
              <a:pathLst>
                <a:path extrusionOk="0" h="1251" w="1162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>
              <a:off x="5427432" y="405512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>
              <a:off x="5427432" y="4026337"/>
              <a:ext cx="112239" cy="17678"/>
            </a:xfrm>
            <a:custGeom>
              <a:rect b="b" l="l" r="r" t="t"/>
              <a:pathLst>
                <a:path extrusionOk="0" h="533" w="3384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5417581" y="4209554"/>
              <a:ext cx="553599" cy="146501"/>
            </a:xfrm>
            <a:custGeom>
              <a:rect b="b" l="l" r="r" t="t"/>
              <a:pathLst>
                <a:path extrusionOk="0" h="4417" w="16691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5620234" y="4311976"/>
              <a:ext cx="157877" cy="157048"/>
            </a:xfrm>
            <a:custGeom>
              <a:rect b="b" l="l" r="r" t="t"/>
              <a:pathLst>
                <a:path extrusionOk="0" h="4735" w="476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5617282" y="4308195"/>
              <a:ext cx="74826" cy="74793"/>
            </a:xfrm>
            <a:custGeom>
              <a:rect b="b" l="l" r="r" t="t"/>
              <a:pathLst>
                <a:path extrusionOk="0" h="2255" w="2256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5457249" y="4520400"/>
              <a:ext cx="52670" cy="52703"/>
            </a:xfrm>
            <a:custGeom>
              <a:rect b="b" l="l" r="r" t="t"/>
              <a:pathLst>
                <a:path extrusionOk="0" h="1589" w="1588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5514131" y="4520400"/>
              <a:ext cx="52703" cy="52703"/>
            </a:xfrm>
            <a:custGeom>
              <a:rect b="b" l="l" r="r" t="t"/>
              <a:pathLst>
                <a:path extrusionOk="0" h="1589" w="1589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5839604" y="4001528"/>
              <a:ext cx="121692" cy="65008"/>
            </a:xfrm>
            <a:custGeom>
              <a:rect b="b" l="l" r="r" t="t"/>
              <a:pathLst>
                <a:path extrusionOk="0" h="1960" w="3669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5870019" y="4089057"/>
              <a:ext cx="17711" cy="17678"/>
            </a:xfrm>
            <a:custGeom>
              <a:rect b="b" l="l" r="r" t="t"/>
              <a:pathLst>
                <a:path extrusionOk="0" h="533" w="534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5906835" y="4089057"/>
              <a:ext cx="17645" cy="17678"/>
            </a:xfrm>
            <a:custGeom>
              <a:rect b="b" l="l" r="r" t="t"/>
              <a:pathLst>
                <a:path extrusionOk="0" h="533" w="532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5943617" y="4089057"/>
              <a:ext cx="17678" cy="17678"/>
            </a:xfrm>
            <a:custGeom>
              <a:rect b="b" l="l" r="r" t="t"/>
              <a:pathLst>
                <a:path extrusionOk="0" h="533" w="533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5439405" y="4243717"/>
              <a:ext cx="521891" cy="283118"/>
            </a:xfrm>
            <a:custGeom>
              <a:rect b="b" l="l" r="r" t="t"/>
              <a:pathLst>
                <a:path extrusionOk="0" h="8536" w="15735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5873866" y="4532341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5873866" y="4558377"/>
              <a:ext cx="87430" cy="17678"/>
            </a:xfrm>
            <a:custGeom>
              <a:rect b="b" l="l" r="r" t="t"/>
              <a:pathLst>
                <a:path extrusionOk="0" h="533" w="2636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5873866" y="4584447"/>
              <a:ext cx="87430" cy="17645"/>
            </a:xfrm>
            <a:custGeom>
              <a:rect b="b" l="l" r="r" t="t"/>
              <a:pathLst>
                <a:path extrusionOk="0" h="532" w="2636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2" name="Google Shape;1482;p48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406513">
            <a:off x="1391085" y="4109175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48"/>
          <p:cNvGrpSpPr/>
          <p:nvPr/>
        </p:nvGrpSpPr>
        <p:grpSpPr>
          <a:xfrm>
            <a:off x="2389711" y="2684930"/>
            <a:ext cx="51542" cy="50296"/>
            <a:chOff x="3104875" y="1099400"/>
            <a:chExt cx="76825" cy="76800"/>
          </a:xfrm>
        </p:grpSpPr>
        <p:sp>
          <p:nvSpPr>
            <p:cNvPr id="1484" name="Google Shape;148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6" name="Google Shape;1486;p48"/>
          <p:cNvSpPr/>
          <p:nvPr/>
        </p:nvSpPr>
        <p:spPr>
          <a:xfrm rot="5400000">
            <a:off x="2836863" y="26300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7" name="Google Shape;1487;p48"/>
          <p:cNvGrpSpPr/>
          <p:nvPr/>
        </p:nvGrpSpPr>
        <p:grpSpPr>
          <a:xfrm>
            <a:off x="2929861" y="2689430"/>
            <a:ext cx="217348" cy="239545"/>
            <a:chOff x="4020665" y="1431080"/>
            <a:chExt cx="531542" cy="602023"/>
          </a:xfrm>
        </p:grpSpPr>
        <p:sp>
          <p:nvSpPr>
            <p:cNvPr id="1488" name="Google Shape;1488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3" name="Google Shape;1503;p48"/>
          <p:cNvCxnSpPr>
            <a:stCxn id="1486" idx="2"/>
            <a:endCxn id="1460" idx="0"/>
          </p:cNvCxnSpPr>
          <p:nvPr/>
        </p:nvCxnSpPr>
        <p:spPr>
          <a:xfrm flipH="1">
            <a:off x="777663" y="2697209"/>
            <a:ext cx="2081700" cy="9000"/>
          </a:xfrm>
          <a:prstGeom prst="bentConnector4">
            <a:avLst>
              <a:gd fmla="val 34442" name="adj1"/>
              <a:gd fmla="val 274448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04" name="Google Shape;1504;p48"/>
          <p:cNvGrpSpPr/>
          <p:nvPr/>
        </p:nvGrpSpPr>
        <p:grpSpPr>
          <a:xfrm>
            <a:off x="2385686" y="3254855"/>
            <a:ext cx="51542" cy="50296"/>
            <a:chOff x="3104875" y="1099400"/>
            <a:chExt cx="76825" cy="76800"/>
          </a:xfrm>
        </p:grpSpPr>
        <p:sp>
          <p:nvSpPr>
            <p:cNvPr id="1505" name="Google Shape;150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48"/>
          <p:cNvSpPr/>
          <p:nvPr/>
        </p:nvSpPr>
        <p:spPr>
          <a:xfrm rot="5400000">
            <a:off x="2800488" y="329755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8" name="Google Shape;1508;p48"/>
          <p:cNvGrpSpPr/>
          <p:nvPr/>
        </p:nvGrpSpPr>
        <p:grpSpPr>
          <a:xfrm>
            <a:off x="2893486" y="3356905"/>
            <a:ext cx="217348" cy="239545"/>
            <a:chOff x="4020665" y="1431080"/>
            <a:chExt cx="531542" cy="602023"/>
          </a:xfrm>
        </p:grpSpPr>
        <p:sp>
          <p:nvSpPr>
            <p:cNvPr id="1509" name="Google Shape;1509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24" name="Google Shape;1524;p48"/>
          <p:cNvCxnSpPr/>
          <p:nvPr/>
        </p:nvCxnSpPr>
        <p:spPr>
          <a:xfrm rot="10800000">
            <a:off x="739525" y="2706088"/>
            <a:ext cx="2045400" cy="65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5" name="Google Shape;1525;p48"/>
          <p:cNvGrpSpPr/>
          <p:nvPr/>
        </p:nvGrpSpPr>
        <p:grpSpPr>
          <a:xfrm>
            <a:off x="2385686" y="3853855"/>
            <a:ext cx="51542" cy="50296"/>
            <a:chOff x="3104875" y="1099400"/>
            <a:chExt cx="76825" cy="76800"/>
          </a:xfrm>
        </p:grpSpPr>
        <p:sp>
          <p:nvSpPr>
            <p:cNvPr id="1526" name="Google Shape;152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48"/>
          <p:cNvSpPr/>
          <p:nvPr/>
        </p:nvSpPr>
        <p:spPr>
          <a:xfrm rot="5400000">
            <a:off x="2802350" y="400305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9" name="Google Shape;1529;p48"/>
          <p:cNvGrpSpPr/>
          <p:nvPr/>
        </p:nvGrpSpPr>
        <p:grpSpPr>
          <a:xfrm>
            <a:off x="2895349" y="4062405"/>
            <a:ext cx="217348" cy="239545"/>
            <a:chOff x="4020665" y="1431080"/>
            <a:chExt cx="531542" cy="602023"/>
          </a:xfrm>
        </p:grpSpPr>
        <p:sp>
          <p:nvSpPr>
            <p:cNvPr id="1530" name="Google Shape;1530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45" name="Google Shape;1545;p48"/>
          <p:cNvCxnSpPr/>
          <p:nvPr/>
        </p:nvCxnSpPr>
        <p:spPr>
          <a:xfrm rot="10800000">
            <a:off x="739525" y="2706088"/>
            <a:ext cx="2114100" cy="1382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46" name="Google Shape;1546;p48"/>
          <p:cNvGrpSpPr/>
          <p:nvPr/>
        </p:nvGrpSpPr>
        <p:grpSpPr>
          <a:xfrm>
            <a:off x="2389711" y="4564030"/>
            <a:ext cx="51542" cy="50296"/>
            <a:chOff x="3104875" y="1099400"/>
            <a:chExt cx="76825" cy="76800"/>
          </a:xfrm>
        </p:grpSpPr>
        <p:sp>
          <p:nvSpPr>
            <p:cNvPr id="1547" name="Google Shape;1547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48"/>
          <p:cNvSpPr/>
          <p:nvPr/>
        </p:nvSpPr>
        <p:spPr>
          <a:xfrm rot="5400000">
            <a:off x="2806350" y="4615609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0" name="Google Shape;1550;p48"/>
          <p:cNvGrpSpPr/>
          <p:nvPr/>
        </p:nvGrpSpPr>
        <p:grpSpPr>
          <a:xfrm>
            <a:off x="2899349" y="4674955"/>
            <a:ext cx="217348" cy="239545"/>
            <a:chOff x="4020665" y="1431080"/>
            <a:chExt cx="531542" cy="602023"/>
          </a:xfrm>
        </p:grpSpPr>
        <p:sp>
          <p:nvSpPr>
            <p:cNvPr id="1551" name="Google Shape;1551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66" name="Google Shape;1566;p48"/>
          <p:cNvCxnSpPr/>
          <p:nvPr/>
        </p:nvCxnSpPr>
        <p:spPr>
          <a:xfrm rot="10800000">
            <a:off x="739525" y="2706088"/>
            <a:ext cx="2118000" cy="1959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67" name="Google Shape;1567;p48"/>
          <p:cNvGrpSpPr/>
          <p:nvPr/>
        </p:nvGrpSpPr>
        <p:grpSpPr>
          <a:xfrm>
            <a:off x="2381661" y="2042405"/>
            <a:ext cx="51542" cy="50296"/>
            <a:chOff x="3104875" y="1099400"/>
            <a:chExt cx="76825" cy="76800"/>
          </a:xfrm>
        </p:grpSpPr>
        <p:sp>
          <p:nvSpPr>
            <p:cNvPr id="1568" name="Google Shape;156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0" name="Google Shape;1570;p48"/>
          <p:cNvSpPr/>
          <p:nvPr/>
        </p:nvSpPr>
        <p:spPr>
          <a:xfrm rot="5400000">
            <a:off x="2847875" y="20461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1" name="Google Shape;1571;p48"/>
          <p:cNvGrpSpPr/>
          <p:nvPr/>
        </p:nvGrpSpPr>
        <p:grpSpPr>
          <a:xfrm>
            <a:off x="2940874" y="2105530"/>
            <a:ext cx="217348" cy="239545"/>
            <a:chOff x="4020665" y="1431080"/>
            <a:chExt cx="531542" cy="602023"/>
          </a:xfrm>
        </p:grpSpPr>
        <p:sp>
          <p:nvSpPr>
            <p:cNvPr id="1572" name="Google Shape;1572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87" name="Google Shape;1587;p48"/>
          <p:cNvCxnSpPr>
            <a:stCxn id="1570" idx="2"/>
            <a:endCxn id="1460" idx="5"/>
          </p:cNvCxnSpPr>
          <p:nvPr/>
        </p:nvCxnSpPr>
        <p:spPr>
          <a:xfrm flipH="1">
            <a:off x="1425275" y="2113309"/>
            <a:ext cx="1445100" cy="2688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88" name="Google Shape;1588;p48"/>
          <p:cNvGrpSpPr/>
          <p:nvPr/>
        </p:nvGrpSpPr>
        <p:grpSpPr>
          <a:xfrm>
            <a:off x="2385686" y="1410705"/>
            <a:ext cx="51542" cy="50296"/>
            <a:chOff x="3104875" y="1099400"/>
            <a:chExt cx="76825" cy="76800"/>
          </a:xfrm>
        </p:grpSpPr>
        <p:sp>
          <p:nvSpPr>
            <p:cNvPr id="1589" name="Google Shape;158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48"/>
          <p:cNvSpPr/>
          <p:nvPr/>
        </p:nvSpPr>
        <p:spPr>
          <a:xfrm rot="5400000">
            <a:off x="2847875" y="144773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2" name="Google Shape;1592;p48"/>
          <p:cNvGrpSpPr/>
          <p:nvPr/>
        </p:nvGrpSpPr>
        <p:grpSpPr>
          <a:xfrm>
            <a:off x="2940874" y="1507080"/>
            <a:ext cx="217348" cy="239545"/>
            <a:chOff x="4020665" y="1431080"/>
            <a:chExt cx="531542" cy="602023"/>
          </a:xfrm>
        </p:grpSpPr>
        <p:sp>
          <p:nvSpPr>
            <p:cNvPr id="1593" name="Google Shape;1593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08" name="Google Shape;1608;p48"/>
          <p:cNvCxnSpPr>
            <a:stCxn id="1591" idx="2"/>
            <a:endCxn id="1460" idx="4"/>
          </p:cNvCxnSpPr>
          <p:nvPr/>
        </p:nvCxnSpPr>
        <p:spPr>
          <a:xfrm flipH="1">
            <a:off x="1425275" y="1514859"/>
            <a:ext cx="1445100" cy="20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09" name="Google Shape;1609;p48"/>
          <p:cNvGrpSpPr/>
          <p:nvPr/>
        </p:nvGrpSpPr>
        <p:grpSpPr>
          <a:xfrm>
            <a:off x="2385686" y="779005"/>
            <a:ext cx="51542" cy="50296"/>
            <a:chOff x="3104875" y="1099400"/>
            <a:chExt cx="76825" cy="76800"/>
          </a:xfrm>
        </p:grpSpPr>
        <p:sp>
          <p:nvSpPr>
            <p:cNvPr id="1610" name="Google Shape;1610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48"/>
          <p:cNvSpPr/>
          <p:nvPr/>
        </p:nvSpPr>
        <p:spPr>
          <a:xfrm rot="5400000">
            <a:off x="2847875" y="849284"/>
            <a:ext cx="403500" cy="3585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3" name="Google Shape;1613;p48"/>
          <p:cNvGrpSpPr/>
          <p:nvPr/>
        </p:nvGrpSpPr>
        <p:grpSpPr>
          <a:xfrm>
            <a:off x="2954536" y="908880"/>
            <a:ext cx="217348" cy="239545"/>
            <a:chOff x="4020665" y="1431080"/>
            <a:chExt cx="531542" cy="602023"/>
          </a:xfrm>
        </p:grpSpPr>
        <p:sp>
          <p:nvSpPr>
            <p:cNvPr id="1614" name="Google Shape;1614;p4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29" name="Google Shape;1629;p48"/>
          <p:cNvCxnSpPr>
            <a:stCxn id="1612" idx="2"/>
            <a:endCxn id="1460" idx="3"/>
          </p:cNvCxnSpPr>
          <p:nvPr/>
        </p:nvCxnSpPr>
        <p:spPr>
          <a:xfrm flipH="1">
            <a:off x="777575" y="916409"/>
            <a:ext cx="2092800" cy="2952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graphicFrame>
        <p:nvGraphicFramePr>
          <p:cNvPr id="1635" name="Google Shape;1635;p49"/>
          <p:cNvGraphicFramePr/>
          <p:nvPr/>
        </p:nvGraphicFramePr>
        <p:xfrm>
          <a:off x="720000" y="134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{64D6F2A2-DC9D-4ED1-BF72-97D2F1030B8B}</a:tableStyleId>
              </a:tblPr>
              <a:tblGrid>
                <a:gridCol w="2371800"/>
                <a:gridCol w="53322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Numpy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NumPy library will produce the array from the images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Matplotlib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Matplotlib, numpy arrays will be visualized using this library. Once we plot the array on matplotlib we can see which image we have.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Seaborn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Seaborn is also used for visualization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Tensorflow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and Keras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Random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seeds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cv2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cv2 is an open computer vision library. One of the important libraries used for image recognition tasks</a:t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Confusion Matrix from Tensorflow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PIL Python Imaging Library</a:t>
                      </a:r>
                      <a:r>
                        <a:rPr lang="en" sz="95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 </a:t>
                      </a:r>
                      <a:endParaRPr sz="95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95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636" name="Google Shape;1636;p49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637" name="Google Shape;163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9" name="Google Shape;1639;p49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640" name="Google Shape;1640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2" name="Google Shape;1642;p49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52">
            <a:off x="90118" y="269971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50"/>
          <p:cNvSpPr txBox="1"/>
          <p:nvPr>
            <p:ph type="title"/>
          </p:nvPr>
        </p:nvSpPr>
        <p:spPr>
          <a:xfrm>
            <a:off x="720000" y="23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FOLLOWED</a:t>
            </a:r>
            <a:endParaRPr/>
          </a:p>
        </p:txBody>
      </p:sp>
      <p:sp>
        <p:nvSpPr>
          <p:cNvPr id="1648" name="Google Shape;1648;p50"/>
          <p:cNvSpPr txBox="1"/>
          <p:nvPr>
            <p:ph idx="2" type="title"/>
          </p:nvPr>
        </p:nvSpPr>
        <p:spPr>
          <a:xfrm>
            <a:off x="890575" y="802697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49" name="Google Shape;1649;p50"/>
          <p:cNvSpPr txBox="1"/>
          <p:nvPr>
            <p:ph idx="3" type="subTitle"/>
          </p:nvPr>
        </p:nvSpPr>
        <p:spPr>
          <a:xfrm>
            <a:off x="1954645" y="802697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650" name="Google Shape;1650;p50"/>
          <p:cNvSpPr txBox="1"/>
          <p:nvPr>
            <p:ph idx="5" type="title"/>
          </p:nvPr>
        </p:nvSpPr>
        <p:spPr>
          <a:xfrm>
            <a:off x="890575" y="1257185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51" name="Google Shape;1651;p50"/>
          <p:cNvSpPr txBox="1"/>
          <p:nvPr>
            <p:ph idx="6" type="subTitle"/>
          </p:nvPr>
        </p:nvSpPr>
        <p:spPr>
          <a:xfrm>
            <a:off x="1954645" y="1257185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652" name="Google Shape;1652;p50"/>
          <p:cNvSpPr txBox="1"/>
          <p:nvPr>
            <p:ph idx="8" type="title"/>
          </p:nvPr>
        </p:nvSpPr>
        <p:spPr>
          <a:xfrm>
            <a:off x="890575" y="1738410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53" name="Google Shape;1653;p50"/>
          <p:cNvSpPr txBox="1"/>
          <p:nvPr>
            <p:ph idx="9" type="subTitle"/>
          </p:nvPr>
        </p:nvSpPr>
        <p:spPr>
          <a:xfrm>
            <a:off x="1954645" y="1738398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Dependencies</a:t>
            </a:r>
            <a:endParaRPr/>
          </a:p>
        </p:txBody>
      </p:sp>
      <p:sp>
        <p:nvSpPr>
          <p:cNvPr id="1654" name="Google Shape;1654;p50"/>
          <p:cNvSpPr txBox="1"/>
          <p:nvPr>
            <p:ph idx="14" type="title"/>
          </p:nvPr>
        </p:nvSpPr>
        <p:spPr>
          <a:xfrm>
            <a:off x="890575" y="2219636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55" name="Google Shape;1655;p50"/>
          <p:cNvSpPr txBox="1"/>
          <p:nvPr>
            <p:ph idx="15" type="subTitle"/>
          </p:nvPr>
        </p:nvSpPr>
        <p:spPr>
          <a:xfrm>
            <a:off x="1954650" y="2219621"/>
            <a:ext cx="374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Deep Learning Libraries</a:t>
            </a:r>
            <a:endParaRPr/>
          </a:p>
        </p:txBody>
      </p:sp>
      <p:sp>
        <p:nvSpPr>
          <p:cNvPr id="1656" name="Google Shape;1656;p50"/>
          <p:cNvSpPr txBox="1"/>
          <p:nvPr>
            <p:ph idx="17" type="title"/>
          </p:nvPr>
        </p:nvSpPr>
        <p:spPr>
          <a:xfrm>
            <a:off x="890575" y="2726174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57" name="Google Shape;1657;p50"/>
          <p:cNvSpPr txBox="1"/>
          <p:nvPr>
            <p:ph idx="18" type="subTitle"/>
          </p:nvPr>
        </p:nvSpPr>
        <p:spPr>
          <a:xfrm>
            <a:off x="1954650" y="2726175"/>
            <a:ext cx="374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the images</a:t>
            </a:r>
            <a:endParaRPr/>
          </a:p>
        </p:txBody>
      </p:sp>
      <p:grpSp>
        <p:nvGrpSpPr>
          <p:cNvPr id="1658" name="Google Shape;1658;p50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59" name="Google Shape;1659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50"/>
          <p:cNvSpPr txBox="1"/>
          <p:nvPr>
            <p:ph idx="2" type="title"/>
          </p:nvPr>
        </p:nvSpPr>
        <p:spPr>
          <a:xfrm>
            <a:off x="890563" y="3197200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62" name="Google Shape;1662;p50"/>
          <p:cNvSpPr txBox="1"/>
          <p:nvPr>
            <p:ph idx="3" type="subTitle"/>
          </p:nvPr>
        </p:nvSpPr>
        <p:spPr>
          <a:xfrm>
            <a:off x="1954650" y="3197200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Scaling the Data</a:t>
            </a:r>
            <a:endParaRPr sz="2400"/>
          </a:p>
        </p:txBody>
      </p:sp>
      <p:sp>
        <p:nvSpPr>
          <p:cNvPr id="1663" name="Google Shape;1663;p50"/>
          <p:cNvSpPr txBox="1"/>
          <p:nvPr>
            <p:ph idx="5" type="title"/>
          </p:nvPr>
        </p:nvSpPr>
        <p:spPr>
          <a:xfrm>
            <a:off x="890575" y="366313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664" name="Google Shape;1664;p50"/>
          <p:cNvSpPr txBox="1"/>
          <p:nvPr>
            <p:ph idx="6" type="subTitle"/>
          </p:nvPr>
        </p:nvSpPr>
        <p:spPr>
          <a:xfrm>
            <a:off x="2042275" y="3655875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Normalization</a:t>
            </a:r>
            <a:endParaRPr sz="2400"/>
          </a:p>
        </p:txBody>
      </p:sp>
      <p:sp>
        <p:nvSpPr>
          <p:cNvPr id="1665" name="Google Shape;1665;p50"/>
          <p:cNvSpPr txBox="1"/>
          <p:nvPr>
            <p:ph idx="2" type="title"/>
          </p:nvPr>
        </p:nvSpPr>
        <p:spPr>
          <a:xfrm>
            <a:off x="890563" y="4196422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666" name="Google Shape;1666;p50"/>
          <p:cNvSpPr txBox="1"/>
          <p:nvPr>
            <p:ph idx="3" type="subTitle"/>
          </p:nvPr>
        </p:nvSpPr>
        <p:spPr>
          <a:xfrm>
            <a:off x="1954637" y="4196425"/>
            <a:ext cx="53319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the Layers of Neural Network</a:t>
            </a:r>
            <a:endParaRPr/>
          </a:p>
        </p:txBody>
      </p:sp>
      <p:sp>
        <p:nvSpPr>
          <p:cNvPr id="1667" name="Google Shape;1667;p50"/>
          <p:cNvSpPr txBox="1"/>
          <p:nvPr>
            <p:ph idx="5" type="title"/>
          </p:nvPr>
        </p:nvSpPr>
        <p:spPr>
          <a:xfrm>
            <a:off x="890563" y="4650910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668" name="Google Shape;1668;p50"/>
          <p:cNvSpPr txBox="1"/>
          <p:nvPr>
            <p:ph idx="6" type="subTitle"/>
          </p:nvPr>
        </p:nvSpPr>
        <p:spPr>
          <a:xfrm>
            <a:off x="1954633" y="4650910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</a:t>
            </a:r>
            <a:endParaRPr/>
          </a:p>
        </p:txBody>
      </p:sp>
      <p:pic>
        <p:nvPicPr>
          <p:cNvPr id="1669" name="Google Shape;1669;p50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10121123">
            <a:off x="7567817" y="430422"/>
            <a:ext cx="1025169" cy="66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51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75" name="Google Shape;167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7" name="Google Shape;1677;p5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51"/>
          <p:cNvSpPr txBox="1"/>
          <p:nvPr>
            <p:ph type="title"/>
          </p:nvPr>
        </p:nvSpPr>
        <p:spPr>
          <a:xfrm>
            <a:off x="720000" y="-112225"/>
            <a:ext cx="77040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FOLLOWED</a:t>
            </a:r>
            <a:endParaRPr/>
          </a:p>
        </p:txBody>
      </p:sp>
      <p:sp>
        <p:nvSpPr>
          <p:cNvPr id="1679" name="Google Shape;1679;p51"/>
          <p:cNvSpPr txBox="1"/>
          <p:nvPr>
            <p:ph idx="8" type="title"/>
          </p:nvPr>
        </p:nvSpPr>
        <p:spPr>
          <a:xfrm>
            <a:off x="925975" y="682685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0</a:t>
            </a:r>
            <a:endParaRPr/>
          </a:p>
        </p:txBody>
      </p:sp>
      <p:sp>
        <p:nvSpPr>
          <p:cNvPr id="1680" name="Google Shape;1680;p51"/>
          <p:cNvSpPr txBox="1"/>
          <p:nvPr>
            <p:ph idx="9" type="subTitle"/>
          </p:nvPr>
        </p:nvSpPr>
        <p:spPr>
          <a:xfrm>
            <a:off x="1990045" y="710598"/>
            <a:ext cx="3742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the Neural Network</a:t>
            </a:r>
            <a:endParaRPr/>
          </a:p>
        </p:txBody>
      </p:sp>
      <p:sp>
        <p:nvSpPr>
          <p:cNvPr id="1681" name="Google Shape;1681;p51"/>
          <p:cNvSpPr txBox="1"/>
          <p:nvPr>
            <p:ph idx="14" type="title"/>
          </p:nvPr>
        </p:nvSpPr>
        <p:spPr>
          <a:xfrm>
            <a:off x="925975" y="1192985"/>
            <a:ext cx="9768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682" name="Google Shape;1682;p51"/>
          <p:cNvSpPr txBox="1"/>
          <p:nvPr>
            <p:ph idx="15" type="subTitle"/>
          </p:nvPr>
        </p:nvSpPr>
        <p:spPr>
          <a:xfrm>
            <a:off x="1990050" y="1293324"/>
            <a:ext cx="3742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1683" name="Google Shape;1683;p51"/>
          <p:cNvSpPr txBox="1"/>
          <p:nvPr>
            <p:ph idx="17" type="title"/>
          </p:nvPr>
        </p:nvSpPr>
        <p:spPr>
          <a:xfrm>
            <a:off x="925975" y="1689749"/>
            <a:ext cx="976800" cy="3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684" name="Google Shape;1684;p51"/>
          <p:cNvSpPr txBox="1"/>
          <p:nvPr>
            <p:ph idx="18" type="subTitle"/>
          </p:nvPr>
        </p:nvSpPr>
        <p:spPr>
          <a:xfrm>
            <a:off x="1990050" y="1746438"/>
            <a:ext cx="3742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</p:txBody>
      </p:sp>
      <p:grpSp>
        <p:nvGrpSpPr>
          <p:cNvPr id="1685" name="Google Shape;1685;p51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686" name="Google Shape;168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8" name="Google Shape;1688;p51"/>
          <p:cNvSpPr txBox="1"/>
          <p:nvPr>
            <p:ph idx="2" type="title"/>
          </p:nvPr>
        </p:nvSpPr>
        <p:spPr>
          <a:xfrm>
            <a:off x="925963" y="2105875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689" name="Google Shape;1689;p51"/>
          <p:cNvSpPr txBox="1"/>
          <p:nvPr>
            <p:ph idx="3" type="subTitle"/>
          </p:nvPr>
        </p:nvSpPr>
        <p:spPr>
          <a:xfrm>
            <a:off x="1990050" y="2091238"/>
            <a:ext cx="62280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Training the Neural Network</a:t>
            </a:r>
            <a:endParaRPr sz="2400"/>
          </a:p>
        </p:txBody>
      </p:sp>
      <p:sp>
        <p:nvSpPr>
          <p:cNvPr id="1690" name="Google Shape;1690;p51"/>
          <p:cNvSpPr txBox="1"/>
          <p:nvPr>
            <p:ph idx="5" type="title"/>
          </p:nvPr>
        </p:nvSpPr>
        <p:spPr>
          <a:xfrm>
            <a:off x="925975" y="259478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sp>
        <p:nvSpPr>
          <p:cNvPr id="1691" name="Google Shape;1691;p51"/>
          <p:cNvSpPr txBox="1"/>
          <p:nvPr>
            <p:ph idx="6" type="subTitle"/>
          </p:nvPr>
        </p:nvSpPr>
        <p:spPr>
          <a:xfrm>
            <a:off x="2017375" y="2552475"/>
            <a:ext cx="38442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Evaluation</a:t>
            </a:r>
            <a:endParaRPr sz="2400"/>
          </a:p>
        </p:txBody>
      </p:sp>
      <p:sp>
        <p:nvSpPr>
          <p:cNvPr id="1692" name="Google Shape;1692;p51"/>
          <p:cNvSpPr txBox="1"/>
          <p:nvPr>
            <p:ph idx="5" type="title"/>
          </p:nvPr>
        </p:nvSpPr>
        <p:spPr>
          <a:xfrm>
            <a:off x="925975" y="3058706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1693" name="Google Shape;1693;p51"/>
          <p:cNvSpPr txBox="1"/>
          <p:nvPr>
            <p:ph idx="6" type="subTitle"/>
          </p:nvPr>
        </p:nvSpPr>
        <p:spPr>
          <a:xfrm>
            <a:off x="1990050" y="3030800"/>
            <a:ext cx="3931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Prediction</a:t>
            </a:r>
            <a:endParaRPr sz="2400"/>
          </a:p>
        </p:txBody>
      </p:sp>
      <p:sp>
        <p:nvSpPr>
          <p:cNvPr id="1694" name="Google Shape;1694;p51"/>
          <p:cNvSpPr txBox="1"/>
          <p:nvPr>
            <p:ph idx="5" type="title"/>
          </p:nvPr>
        </p:nvSpPr>
        <p:spPr>
          <a:xfrm>
            <a:off x="925975" y="355053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695" name="Google Shape;1695;p51"/>
          <p:cNvSpPr txBox="1"/>
          <p:nvPr>
            <p:ph idx="6" type="subTitle"/>
          </p:nvPr>
        </p:nvSpPr>
        <p:spPr>
          <a:xfrm>
            <a:off x="1990075" y="3558925"/>
            <a:ext cx="5372100" cy="4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</a:t>
            </a:r>
            <a:r>
              <a:rPr lang="en" sz="2400"/>
              <a:t> the </a:t>
            </a:r>
            <a:r>
              <a:rPr lang="en" sz="2400"/>
              <a:t>confusion</a:t>
            </a:r>
            <a:r>
              <a:rPr lang="en" sz="2400"/>
              <a:t> Matrix</a:t>
            </a:r>
            <a:endParaRPr sz="2400"/>
          </a:p>
        </p:txBody>
      </p:sp>
      <p:sp>
        <p:nvSpPr>
          <p:cNvPr id="1696" name="Google Shape;1696;p51"/>
          <p:cNvSpPr txBox="1"/>
          <p:nvPr>
            <p:ph idx="5" type="title"/>
          </p:nvPr>
        </p:nvSpPr>
        <p:spPr>
          <a:xfrm>
            <a:off x="925975" y="4014456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697" name="Google Shape;1697;p51"/>
          <p:cNvSpPr txBox="1"/>
          <p:nvPr>
            <p:ph idx="5" type="title"/>
          </p:nvPr>
        </p:nvSpPr>
        <p:spPr>
          <a:xfrm>
            <a:off x="925975" y="4506281"/>
            <a:ext cx="976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1698" name="Google Shape;1698;p51"/>
          <p:cNvSpPr txBox="1"/>
          <p:nvPr>
            <p:ph idx="6" type="subTitle"/>
          </p:nvPr>
        </p:nvSpPr>
        <p:spPr>
          <a:xfrm>
            <a:off x="2017375" y="4113375"/>
            <a:ext cx="5473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Building the Predictive system</a:t>
            </a:r>
            <a:endParaRPr sz="2400"/>
          </a:p>
        </p:txBody>
      </p:sp>
      <p:sp>
        <p:nvSpPr>
          <p:cNvPr id="1699" name="Google Shape;1699;p51"/>
          <p:cNvSpPr txBox="1"/>
          <p:nvPr>
            <p:ph idx="6" type="subTitle"/>
          </p:nvPr>
        </p:nvSpPr>
        <p:spPr>
          <a:xfrm>
            <a:off x="2017375" y="4566125"/>
            <a:ext cx="5473800" cy="3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Reshape the image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grpSp>
        <p:nvGrpSpPr>
          <p:cNvPr id="1705" name="Google Shape;1705;p52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706" name="Google Shape;1706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8" name="Google Shape;1708;p52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709" name="Google Shape;1709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1" name="Google Shape;1711;p52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712" name="Google Shape;1712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4" name="Google Shape;1714;p52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094">
            <a:off x="7450628" y="487167"/>
            <a:ext cx="977621" cy="92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5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16">
            <a:off x="215778" y="2398666"/>
            <a:ext cx="1410470" cy="12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082" y="1405327"/>
            <a:ext cx="5789854" cy="297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